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0"/>
  </p:notesMasterIdLst>
  <p:sldIdLst>
    <p:sldId id="277" r:id="rId2"/>
    <p:sldId id="343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8" r:id="rId25"/>
    <p:sldId id="365" r:id="rId26"/>
    <p:sldId id="366" r:id="rId27"/>
    <p:sldId id="367" r:id="rId28"/>
    <p:sldId id="369" r:id="rId29"/>
  </p:sldIdLst>
  <p:sldSz cx="9144000" cy="5143500" type="screen16x9"/>
  <p:notesSz cx="7104063" cy="10234613"/>
  <p:embeddedFontLst>
    <p:embeddedFont>
      <p:font typeface="Noto Sans TC" panose="020B0200000000000000" pitchFamily="34" charset="-12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38410B98-7A30-42AF-BB24-D44A7F871FCD}">
          <p14:sldIdLst>
            <p14:sldId id="277"/>
          </p14:sldIdLst>
        </p14:section>
        <p14:section name="註冊登入Github" id="{924EEEE4-1120-4E38-8A52-22DBA0CD2893}">
          <p14:sldIdLst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開始架設我的第一個網站" id="{A364B14F-E10A-4027-9A1F-8954683A8601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Google Search Console" id="{5994C839-B869-4EFF-BCE9-37C747D699C6}">
          <p14:sldIdLst>
            <p14:sldId id="361"/>
            <p14:sldId id="362"/>
            <p14:sldId id="363"/>
            <p14:sldId id="364"/>
          </p14:sldIdLst>
        </p14:section>
        <p14:section name="3段問法超有效" id="{B8BF7791-27A9-4223-9C7E-DDEF53E99826}">
          <p14:sldIdLst>
            <p14:sldId id="368"/>
          </p14:sldIdLst>
        </p14:section>
        <p14:section name="index注意事項" id="{973FC017-9372-4FCB-97A9-39EDE4E44CF4}">
          <p14:sldIdLst>
            <p14:sldId id="365"/>
            <p14:sldId id="366"/>
            <p14:sldId id="367"/>
          </p14:sldIdLst>
        </p14:section>
        <p14:section name="作業繳交" id="{6FEBEF06-5892-4F99-ACF1-F7A30C36D48B}">
          <p14:sldIdLst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606" autoAdjust="0"/>
  </p:normalViewPr>
  <p:slideViewPr>
    <p:cSldViewPr snapToGrid="0">
      <p:cViewPr varScale="1">
        <p:scale>
          <a:sx n="142" d="100"/>
          <a:sy n="142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https://github.com/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zh-TW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7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200" b="1" dirty="0">
                <a:solidFill>
                  <a:srgbClr val="FF0000"/>
                </a:solidFill>
              </a:rPr>
              <a:t>https://alin780828-crypto.github.io/web-game/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zh-TW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20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https://search.google.com/u/4/search-console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zh-TW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81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https://script.google.com/macros/s/AKfycbxxCf5ZEjb3CfSkXyOW16pO5z87iD6mBnwIeI4uywEvoxi68vXd9CQDHYuS4oW9QvHsQw/exec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zh-TW" alt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8814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l="1717" r="1717"/>
          <a:stretch/>
        </p:blipFill>
        <p:spPr>
          <a:xfrm>
            <a:off x="-4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 type="objOnly">
  <p:cSld name="OBJECT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628709" y="273906"/>
            <a:ext cx="7887431" cy="435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页-1">
  <p:cSld name="内页-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">
  <p:cSld name="Standard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>
            <a:spLocks noGrp="1"/>
          </p:cNvSpPr>
          <p:nvPr>
            <p:ph type="pic" idx="2"/>
          </p:nvPr>
        </p:nvSpPr>
        <p:spPr>
          <a:xfrm>
            <a:off x="3476260" y="1459032"/>
            <a:ext cx="2196651" cy="1327707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7"/>
          <p:cNvSpPr>
            <a:spLocks noGrp="1"/>
          </p:cNvSpPr>
          <p:nvPr>
            <p:ph type="pic" idx="3"/>
          </p:nvPr>
        </p:nvSpPr>
        <p:spPr>
          <a:xfrm>
            <a:off x="5961604" y="1459032"/>
            <a:ext cx="2196651" cy="1327707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7"/>
          <p:cNvSpPr>
            <a:spLocks noGrp="1"/>
          </p:cNvSpPr>
          <p:nvPr>
            <p:ph type="pic" idx="4"/>
          </p:nvPr>
        </p:nvSpPr>
        <p:spPr>
          <a:xfrm>
            <a:off x="989894" y="1459032"/>
            <a:ext cx="2196651" cy="132770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>
            <a:spLocks noGrp="1"/>
          </p:cNvSpPr>
          <p:nvPr>
            <p:ph type="pic" idx="2"/>
          </p:nvPr>
        </p:nvSpPr>
        <p:spPr>
          <a:xfrm>
            <a:off x="4994673" y="1974057"/>
            <a:ext cx="3221831" cy="2013347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58415" y="3498664"/>
            <a:ext cx="620487" cy="620486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rgbClr val="0C0C0C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比较">
  <p:cSld name="1_比较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仅标题">
  <p:cSld name="1_仅标题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28709" y="273906"/>
            <a:ext cx="7887431" cy="99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28709" y="1369529"/>
            <a:ext cx="7887431" cy="326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23947" y="1282594"/>
            <a:ext cx="7887431" cy="214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23947" y="3442876"/>
            <a:ext cx="7887431" cy="112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8709" y="273906"/>
            <a:ext cx="7887431" cy="99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8709" y="1369529"/>
            <a:ext cx="3886560" cy="326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629579" y="1369529"/>
            <a:ext cx="3886560" cy="326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29900" y="273906"/>
            <a:ext cx="7887431" cy="99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90164" y="1334131"/>
            <a:ext cx="3655520" cy="61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890164" y="1999487"/>
            <a:ext cx="3655520" cy="264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4693139" y="1334131"/>
            <a:ext cx="3673522" cy="61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4693139" y="1999487"/>
            <a:ext cx="3673522" cy="264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28709" y="273906"/>
            <a:ext cx="7887431" cy="99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900" y="342978"/>
            <a:ext cx="3124301" cy="120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751" y="342979"/>
            <a:ext cx="4629579" cy="4053806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900" y="1543399"/>
            <a:ext cx="3124301" cy="285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版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 rot="5400000">
            <a:off x="5350278" y="1467910"/>
            <a:ext cx="4359865" cy="1971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349408" y="-446793"/>
            <a:ext cx="4359865" cy="580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709" y="273906"/>
            <a:ext cx="7887431" cy="99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709" y="1369529"/>
            <a:ext cx="7887431" cy="326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70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9231" y="4768342"/>
            <a:ext cx="3086386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8549" y="4768342"/>
            <a:ext cx="2057591" cy="2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17162D5-5B47-47B2-BFDA-534248EA0EFB}"/>
              </a:ext>
            </a:extLst>
          </p:cNvPr>
          <p:cNvSpPr txBox="1"/>
          <p:nvPr/>
        </p:nvSpPr>
        <p:spPr>
          <a:xfrm>
            <a:off x="1890491" y="744935"/>
            <a:ext cx="54890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i="0" dirty="0">
                <a:solidFill>
                  <a:srgbClr val="000000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零基礎也能架網站！</a:t>
            </a:r>
            <a:endParaRPr lang="en-US" altLang="zh-TW" sz="3200" b="1" i="0" dirty="0">
              <a:solidFill>
                <a:srgbClr val="000000"/>
              </a:solidFill>
              <a:effectLst/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algn="l"/>
            <a:r>
              <a:rPr lang="en-US" altLang="zh-TW" sz="2000" b="1" i="0" dirty="0">
                <a:solidFill>
                  <a:srgbClr val="000000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3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分鐘學會使用 </a:t>
            </a:r>
            <a:r>
              <a:rPr lang="en-US" altLang="zh-TW" sz="2000" b="1" i="0" dirty="0">
                <a:solidFill>
                  <a:srgbClr val="000000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GitHub Pages 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Noto Sans TC" panose="020B0200000000000000" pitchFamily="34" charset="-120"/>
                <a:ea typeface="Noto Sans TC" panose="020B0200000000000000" pitchFamily="34" charset="-120"/>
              </a:rPr>
              <a:t>免費架設網站！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CB2A1E-61BA-4C33-8F98-0C659E7EB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0" b="94200" l="10000" r="90000">
                        <a14:foregroundMark x1="31800" y1="93200" x2="58500" y2="91400"/>
                        <a14:foregroundMark x1="58500" y1="91400" x2="67700" y2="93600"/>
                        <a14:foregroundMark x1="67700" y1="93600" x2="68400" y2="94200"/>
                        <a14:foregroundMark x1="30900" y1="13600" x2="31000" y2="14200"/>
                        <a14:foregroundMark x1="35800" y1="10600" x2="34700" y2="11800"/>
                        <a14:foregroundMark x1="59800" y1="8200" x2="59900" y2="9400"/>
                        <a14:foregroundMark x1="59600" y1="10000" x2="60100" y2="8800"/>
                        <a14:foregroundMark x1="30900" y1="12600" x2="31200" y2="16400"/>
                        <a14:foregroundMark x1="28700" y1="90400" x2="29700" y2="90800"/>
                        <a14:foregroundMark x1="25800" y1="83200" x2="25800" y2="83200"/>
                        <a14:foregroundMark x1="26000" y1="84800" x2="26000" y2="84800"/>
                        <a14:foregroundMark x1="26400" y1="84600" x2="26400" y2="84600"/>
                        <a14:foregroundMark x1="34500" y1="13200" x2="36000" y2="15000"/>
                        <a14:foregroundMark x1="58700" y1="9800" x2="60400" y2="11800"/>
                        <a14:backgroundMark x1="33000" y1="14200" x2="33200" y2="16400"/>
                        <a14:backgroundMark x1="34800" y1="18400" x2="36100" y2="18400"/>
                        <a14:backgroundMark x1="59521" y1="13627" x2="60300" y2="13800"/>
                        <a14:backgroundMark x1="27589" y1="83200" x2="27900" y2="84600"/>
                        <a14:backgroundMark x1="27500" y1="82800" x2="27589" y2="8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490" y="1923425"/>
            <a:ext cx="5489004" cy="27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13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DF8A6F-5113-4F1D-9FEC-FD797EDFA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580"/>
            <a:ext cx="9144000" cy="4500339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13B171E1-7C04-46B7-A130-748BAE3622D4}"/>
              </a:ext>
            </a:extLst>
          </p:cNvPr>
          <p:cNvSpPr/>
          <p:nvPr/>
        </p:nvSpPr>
        <p:spPr>
          <a:xfrm>
            <a:off x="1591734" y="1903307"/>
            <a:ext cx="961813" cy="223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5ACB065-D7EE-40B0-AA82-102C58A5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781"/>
            <a:ext cx="9144000" cy="451193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FDE08BB7-FE95-4837-BBAF-5D35D13A119A}"/>
              </a:ext>
            </a:extLst>
          </p:cNvPr>
          <p:cNvSpPr/>
          <p:nvPr/>
        </p:nvSpPr>
        <p:spPr>
          <a:xfrm>
            <a:off x="54188" y="1632375"/>
            <a:ext cx="961813" cy="223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F0A1198-0A44-4843-9316-FF8849997BAC}"/>
              </a:ext>
            </a:extLst>
          </p:cNvPr>
          <p:cNvSpPr/>
          <p:nvPr/>
        </p:nvSpPr>
        <p:spPr>
          <a:xfrm>
            <a:off x="8547950" y="1402082"/>
            <a:ext cx="237064" cy="223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A2C54D-5618-40B3-B9EC-962D94232D4D}"/>
              </a:ext>
            </a:extLst>
          </p:cNvPr>
          <p:cNvSpPr txBox="1"/>
          <p:nvPr/>
        </p:nvSpPr>
        <p:spPr>
          <a:xfrm>
            <a:off x="-40638" y="140208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54CFD6-F6FF-46C4-BC95-E0207E287643}"/>
              </a:ext>
            </a:extLst>
          </p:cNvPr>
          <p:cNvSpPr txBox="1"/>
          <p:nvPr/>
        </p:nvSpPr>
        <p:spPr>
          <a:xfrm>
            <a:off x="8334592" y="120606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23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F04A4E-0E28-4F7B-A731-7F098DDB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530"/>
            <a:ext cx="9144000" cy="4488439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FA64D0FE-90EC-46D0-A6DA-059BA433FB81}"/>
              </a:ext>
            </a:extLst>
          </p:cNvPr>
          <p:cNvSpPr/>
          <p:nvPr/>
        </p:nvSpPr>
        <p:spPr>
          <a:xfrm>
            <a:off x="47415" y="1510455"/>
            <a:ext cx="961813" cy="487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8ED17B4-4D97-436D-A0DB-B38595A42CB1}"/>
              </a:ext>
            </a:extLst>
          </p:cNvPr>
          <p:cNvSpPr/>
          <p:nvPr/>
        </p:nvSpPr>
        <p:spPr>
          <a:xfrm>
            <a:off x="1507068" y="833119"/>
            <a:ext cx="1615439" cy="27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609FD8-8F08-4694-B26D-12E6AEF1A3A5}"/>
              </a:ext>
            </a:extLst>
          </p:cNvPr>
          <p:cNvSpPr txBox="1"/>
          <p:nvPr/>
        </p:nvSpPr>
        <p:spPr>
          <a:xfrm>
            <a:off x="-60958" y="130186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1C0E692-9FA9-40D0-B1F3-319778F9DD1E}"/>
              </a:ext>
            </a:extLst>
          </p:cNvPr>
          <p:cNvSpPr txBox="1"/>
          <p:nvPr/>
        </p:nvSpPr>
        <p:spPr>
          <a:xfrm>
            <a:off x="1340195" y="66080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67D8B1-663D-46B1-9162-0574BAF0480D}"/>
              </a:ext>
            </a:extLst>
          </p:cNvPr>
          <p:cNvSpPr txBox="1"/>
          <p:nvPr/>
        </p:nvSpPr>
        <p:spPr>
          <a:xfrm>
            <a:off x="3230168" y="814696"/>
            <a:ext cx="14414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取得圖檔的路徑</a:t>
            </a:r>
          </a:p>
        </p:txBody>
      </p:sp>
    </p:spTree>
    <p:extLst>
      <p:ext uri="{BB962C8B-B14F-4D97-AF65-F5344CB8AC3E}">
        <p14:creationId xmlns:p14="http://schemas.microsoft.com/office/powerpoint/2010/main" val="141439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48D5DDE-C722-400D-B5D3-FE67537F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13"/>
            <a:ext cx="9144000" cy="4502473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D1020AFF-2E2E-4560-B86A-41C90F0B0AB4}"/>
              </a:ext>
            </a:extLst>
          </p:cNvPr>
          <p:cNvSpPr/>
          <p:nvPr/>
        </p:nvSpPr>
        <p:spPr>
          <a:xfrm>
            <a:off x="1747522" y="2092960"/>
            <a:ext cx="1645918" cy="81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6DCCE81-0027-4AEC-A04F-318E4AF1CF05}"/>
              </a:ext>
            </a:extLst>
          </p:cNvPr>
          <p:cNvSpPr/>
          <p:nvPr/>
        </p:nvSpPr>
        <p:spPr>
          <a:xfrm>
            <a:off x="8317653" y="1137920"/>
            <a:ext cx="806028" cy="318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BA53E19-EB3B-46F3-91FE-785F93496788}"/>
              </a:ext>
            </a:extLst>
          </p:cNvPr>
          <p:cNvSpPr txBox="1"/>
          <p:nvPr/>
        </p:nvSpPr>
        <p:spPr>
          <a:xfrm>
            <a:off x="1658541" y="194343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40D195-29EC-4FE7-8E55-804500C7570A}"/>
              </a:ext>
            </a:extLst>
          </p:cNvPr>
          <p:cNvSpPr txBox="1"/>
          <p:nvPr/>
        </p:nvSpPr>
        <p:spPr>
          <a:xfrm>
            <a:off x="8130461" y="98403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414E89-ABAD-4292-ADC2-B1E7467097DF}"/>
              </a:ext>
            </a:extLst>
          </p:cNvPr>
          <p:cNvSpPr txBox="1"/>
          <p:nvPr/>
        </p:nvSpPr>
        <p:spPr>
          <a:xfrm>
            <a:off x="3406013" y="2191583"/>
            <a:ext cx="346601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可進來修改程式，完成後點選</a:t>
            </a:r>
            <a:r>
              <a:rPr lang="en-US" altLang="zh-TW" b="1" dirty="0">
                <a:solidFill>
                  <a:srgbClr val="FF0000"/>
                </a:solidFill>
              </a:rPr>
              <a:t>Commit…..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14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3B57D5-ADFE-47B8-A7D5-23A6428D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794"/>
            <a:ext cx="9144000" cy="4497911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DF8B4B8-57DF-43EE-AA02-6E3B0805567C}"/>
              </a:ext>
            </a:extLst>
          </p:cNvPr>
          <p:cNvSpPr/>
          <p:nvPr/>
        </p:nvSpPr>
        <p:spPr>
          <a:xfrm>
            <a:off x="4991948" y="3535680"/>
            <a:ext cx="704426" cy="291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81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35744C-E90D-4411-8E86-20F1BBBC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429"/>
            <a:ext cx="9144000" cy="452864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33546C89-7BF4-4A6E-A1D7-39082C6C0C7E}"/>
              </a:ext>
            </a:extLst>
          </p:cNvPr>
          <p:cNvSpPr/>
          <p:nvPr/>
        </p:nvSpPr>
        <p:spPr>
          <a:xfrm>
            <a:off x="3644055" y="541867"/>
            <a:ext cx="704426" cy="291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0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BCE9314-20AC-4A84-B51E-3651548B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379"/>
            <a:ext cx="9144000" cy="4516742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8CDBE087-0BD5-4C39-9F3A-FC7EA27B3353}"/>
              </a:ext>
            </a:extLst>
          </p:cNvPr>
          <p:cNvSpPr/>
          <p:nvPr/>
        </p:nvSpPr>
        <p:spPr>
          <a:xfrm>
            <a:off x="1530775" y="3176693"/>
            <a:ext cx="704426" cy="291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77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8443D2-C7B6-4AE1-B972-9942BF81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350"/>
            <a:ext cx="9144000" cy="451680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9D5CA691-088B-4558-8DB8-A41C271302AC}"/>
              </a:ext>
            </a:extLst>
          </p:cNvPr>
          <p:cNvSpPr/>
          <p:nvPr/>
        </p:nvSpPr>
        <p:spPr>
          <a:xfrm>
            <a:off x="3081867" y="2241973"/>
            <a:ext cx="1700106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0C86B2-103B-43DD-8B73-6876416EF504}"/>
              </a:ext>
            </a:extLst>
          </p:cNvPr>
          <p:cNvSpPr txBox="1"/>
          <p:nvPr/>
        </p:nvSpPr>
        <p:spPr>
          <a:xfrm>
            <a:off x="4720040" y="2417860"/>
            <a:ext cx="30187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改</a:t>
            </a:r>
            <a:r>
              <a:rPr lang="en-US" altLang="zh-TW" b="1" dirty="0">
                <a:solidFill>
                  <a:srgbClr val="FF0000"/>
                </a:solidFill>
              </a:rPr>
              <a:t>main/root-&gt;Save</a:t>
            </a:r>
            <a:r>
              <a:rPr lang="zh-TW" altLang="en-US" b="1" dirty="0">
                <a:solidFill>
                  <a:srgbClr val="FF0000"/>
                </a:solidFill>
              </a:rPr>
              <a:t>，之後從新整理</a:t>
            </a:r>
          </a:p>
        </p:txBody>
      </p:sp>
    </p:spTree>
    <p:extLst>
      <p:ext uri="{BB962C8B-B14F-4D97-AF65-F5344CB8AC3E}">
        <p14:creationId xmlns:p14="http://schemas.microsoft.com/office/powerpoint/2010/main" val="3271658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693ACC-A15B-4ABC-A731-568D53C1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976"/>
            <a:ext cx="9144000" cy="452154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50E05D47-35DA-4E56-BF20-0734A2CE78C3}"/>
              </a:ext>
            </a:extLst>
          </p:cNvPr>
          <p:cNvSpPr/>
          <p:nvPr/>
        </p:nvSpPr>
        <p:spPr>
          <a:xfrm>
            <a:off x="3129279" y="1300480"/>
            <a:ext cx="2330027" cy="440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87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555020-FBBB-4C06-B7A2-FA8E1208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28"/>
            <a:ext cx="9144000" cy="4910843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DFB4A4B-27DF-44BF-B8DA-DBC5FE7AC3C2}"/>
              </a:ext>
            </a:extLst>
          </p:cNvPr>
          <p:cNvCxnSpPr>
            <a:cxnSpLocks/>
          </p:cNvCxnSpPr>
          <p:nvPr/>
        </p:nvCxnSpPr>
        <p:spPr>
          <a:xfrm>
            <a:off x="697654" y="487680"/>
            <a:ext cx="14020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4B3FAD-4A10-47EE-BD3C-DF50E29BCEB4}"/>
              </a:ext>
            </a:extLst>
          </p:cNvPr>
          <p:cNvSpPr txBox="1"/>
          <p:nvPr/>
        </p:nvSpPr>
        <p:spPr>
          <a:xfrm>
            <a:off x="1149346" y="4090512"/>
            <a:ext cx="6845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https://alin780828-crypto.github.io/web-game/</a:t>
            </a:r>
          </a:p>
        </p:txBody>
      </p:sp>
    </p:spTree>
    <p:extLst>
      <p:ext uri="{BB962C8B-B14F-4D97-AF65-F5344CB8AC3E}">
        <p14:creationId xmlns:p14="http://schemas.microsoft.com/office/powerpoint/2010/main" val="249197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7F399D-ECF7-4F8C-AABD-04BA6F82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747"/>
            <a:ext cx="9144000" cy="448600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9248E37-2A7A-4DBF-BEFD-37039808C3DC}"/>
              </a:ext>
            </a:extLst>
          </p:cNvPr>
          <p:cNvSpPr/>
          <p:nvPr/>
        </p:nvSpPr>
        <p:spPr>
          <a:xfrm>
            <a:off x="8541174" y="338666"/>
            <a:ext cx="460587" cy="325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803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299AFE04-8A1F-4D1A-89A8-A820C0C3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544"/>
            <a:ext cx="9144000" cy="472241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9BB434D-2697-4935-B9E7-D2CF4829DE34}"/>
              </a:ext>
            </a:extLst>
          </p:cNvPr>
          <p:cNvSpPr txBox="1"/>
          <p:nvPr/>
        </p:nvSpPr>
        <p:spPr>
          <a:xfrm>
            <a:off x="1149346" y="4090512"/>
            <a:ext cx="6845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https://search.google.com/u/4/search-console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8D7A903-C371-469A-AD00-D107ED7EA773}"/>
              </a:ext>
            </a:extLst>
          </p:cNvPr>
          <p:cNvSpPr/>
          <p:nvPr/>
        </p:nvSpPr>
        <p:spPr>
          <a:xfrm>
            <a:off x="100361" y="1303288"/>
            <a:ext cx="704426" cy="291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877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8A4BD1C-5F90-434E-B2DD-97CCE94B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49"/>
            <a:ext cx="9144000" cy="4710401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02DC11F-AAAB-46CB-BF58-62D5678C716B}"/>
              </a:ext>
            </a:extLst>
          </p:cNvPr>
          <p:cNvSpPr/>
          <p:nvPr/>
        </p:nvSpPr>
        <p:spPr>
          <a:xfrm>
            <a:off x="4728116" y="2886761"/>
            <a:ext cx="1561171" cy="291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10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2661D3-EDB6-4688-97ED-14DB0E13B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44"/>
            <a:ext cx="9144000" cy="472241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85766D1-92D1-44F7-9B72-7F5713460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020" y="2701544"/>
            <a:ext cx="3133492" cy="19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重點 1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網站上線 ≠ Google 立刻知道</a:t>
            </a:r>
            <a:endParaRPr kumimoji="0" lang="zh-TW" altLang="zh-TW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重點 2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要跟 Google 說「這是我的網站」</a:t>
            </a:r>
            <a:endParaRPr kumimoji="0" lang="zh-TW" altLang="zh-TW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重點 3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這一步是「確認身分」，不是改網站</a:t>
            </a:r>
          </a:p>
        </p:txBody>
      </p:sp>
    </p:spTree>
    <p:extLst>
      <p:ext uri="{BB962C8B-B14F-4D97-AF65-F5344CB8AC3E}">
        <p14:creationId xmlns:p14="http://schemas.microsoft.com/office/powerpoint/2010/main" val="152843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485D2D-8417-4DF8-8932-71E7D5AD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46"/>
            <a:ext cx="9144000" cy="4713008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D069C334-D9B9-4A19-9E77-A371AEBAC79D}"/>
              </a:ext>
            </a:extLst>
          </p:cNvPr>
          <p:cNvSpPr/>
          <p:nvPr/>
        </p:nvSpPr>
        <p:spPr>
          <a:xfrm>
            <a:off x="3211550" y="3343961"/>
            <a:ext cx="2732050" cy="2912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6284DE-A8D5-4BFD-8E34-655B503AB20E}"/>
              </a:ext>
            </a:extLst>
          </p:cNvPr>
          <p:cNvSpPr txBox="1"/>
          <p:nvPr/>
        </p:nvSpPr>
        <p:spPr>
          <a:xfrm>
            <a:off x="2298693" y="2340917"/>
            <a:ext cx="6845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把它貼回你的網頁做修改之後再驗證</a:t>
            </a:r>
          </a:p>
        </p:txBody>
      </p:sp>
    </p:spTree>
    <p:extLst>
      <p:ext uri="{BB962C8B-B14F-4D97-AF65-F5344CB8AC3E}">
        <p14:creationId xmlns:p14="http://schemas.microsoft.com/office/powerpoint/2010/main" val="358717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C02B0D2-61AA-4921-95E7-B06FD55FC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374"/>
            <a:ext cx="9212778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AI 程式提問黃金公式（請學生照抄）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① 我現在在做什麼（情境）② 我已經做到哪裡（現況）③ 我現在卡在哪裡（具體問題）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5912AF2-EB34-4DEA-8C1E-B816A7A44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51" y="4429173"/>
            <a:ext cx="43685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回答品質會差 10 倍以上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1B0A7146-A19A-4FCF-B3BD-4704BC37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90550"/>
              </p:ext>
            </p:extLst>
          </p:nvPr>
        </p:nvGraphicFramePr>
        <p:xfrm>
          <a:off x="343351" y="1261450"/>
          <a:ext cx="8050306" cy="2979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5153">
                  <a:extLst>
                    <a:ext uri="{9D8B030D-6E8A-4147-A177-3AD203B41FA5}">
                      <a16:colId xmlns:a16="http://schemas.microsoft.com/office/drawing/2014/main" val="2084987156"/>
                    </a:ext>
                  </a:extLst>
                </a:gridCol>
                <a:gridCol w="4025153">
                  <a:extLst>
                    <a:ext uri="{9D8B030D-6E8A-4147-A177-3AD203B41FA5}">
                      <a16:colId xmlns:a16="http://schemas.microsoft.com/office/drawing/2014/main" val="961666567"/>
                    </a:ext>
                  </a:extLst>
                </a:gridCol>
              </a:tblGrid>
              <a:tr h="6099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範例（錯誤 vs 正確）</a:t>
                      </a:r>
                      <a:endParaRPr lang="zh-TW" alt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35871"/>
                  </a:ext>
                </a:extLst>
              </a:tr>
              <a:tr h="574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❌ </a:t>
                      </a:r>
                      <a:r>
                        <a:rPr kumimoji="0" lang="zh-TW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錯誤問法</a:t>
                      </a:r>
                      <a:endParaRPr kumimoji="0" lang="zh-TW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✅ </a:t>
                      </a:r>
                      <a:r>
                        <a:rPr kumimoji="0" lang="zh-TW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正確問法</a:t>
                      </a:r>
                      <a:endParaRPr kumimoji="0" lang="zh-TW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99443"/>
                  </a:ext>
                </a:extLst>
              </a:tr>
              <a:tr h="17944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幫我寫一個射擊遊戲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我在用 HTML + JavaScript 做一個射擊遊戲</a:t>
                      </a:r>
                      <a:r>
                        <a:rPr kumimoji="0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，</a:t>
                      </a:r>
                      <a:r>
                        <a:rPr kumimoji="0" lang="zh-TW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現在已經可以顯示飛機和怪物</a:t>
                      </a:r>
                      <a:r>
                        <a:rPr kumimoji="0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，</a:t>
                      </a:r>
                      <a:r>
                        <a:rPr kumimoji="0" lang="zh-TW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但按鍵上下左右移動會卡卡的</a:t>
                      </a:r>
                      <a:r>
                        <a:rPr kumimoji="0" lang="zh-TW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，</a:t>
                      </a:r>
                      <a:r>
                        <a:rPr kumimoji="0" lang="zh-TW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請幫我修正移動邏輯，其他功能不要改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58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3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6C36A6-20EE-448C-9294-725E4C43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143"/>
            <a:ext cx="9144000" cy="44932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8C542B-763B-41F1-B4F8-A42ED476CB3B}"/>
              </a:ext>
            </a:extLst>
          </p:cNvPr>
          <p:cNvSpPr/>
          <p:nvPr/>
        </p:nvSpPr>
        <p:spPr>
          <a:xfrm>
            <a:off x="1674159" y="1929653"/>
            <a:ext cx="1506070" cy="201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91BBF25-CFEC-436D-8BF2-E83F869AAD51}"/>
              </a:ext>
            </a:extLst>
          </p:cNvPr>
          <p:cNvSpPr txBox="1"/>
          <p:nvPr/>
        </p:nvSpPr>
        <p:spPr>
          <a:xfrm>
            <a:off x="1674159" y="2226617"/>
            <a:ext cx="461906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因為 GitHub Pages 只會自動讀取 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index.html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當作網站首頁，</a:t>
            </a:r>
            <a:b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</a:b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如果檔名不是 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index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，網站會顯示空白或 404。 </a:t>
            </a:r>
            <a:endParaRPr kumimoji="0" lang="zh-TW" altLang="zh-TW" sz="1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387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B87FDB0-631C-4045-8CD0-79C261CE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58"/>
            <a:ext cx="9144000" cy="4490784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F417B8F6-A9E4-4948-BB1C-1B0C2487DAD4}"/>
              </a:ext>
            </a:extLst>
          </p:cNvPr>
          <p:cNvSpPr/>
          <p:nvPr/>
        </p:nvSpPr>
        <p:spPr>
          <a:xfrm>
            <a:off x="8505265" y="1418664"/>
            <a:ext cx="248771" cy="248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395BDC-E9AF-413B-B118-C288E4DEDFC4}"/>
              </a:ext>
            </a:extLst>
          </p:cNvPr>
          <p:cNvSpPr txBox="1"/>
          <p:nvPr/>
        </p:nvSpPr>
        <p:spPr>
          <a:xfrm>
            <a:off x="6279777" y="1809757"/>
            <a:ext cx="275664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首頁檔名不是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的可以點擊編輯</a:t>
            </a:r>
            <a:endParaRPr kumimoji="0" lang="zh-TW" altLang="zh-TW" sz="1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448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6D4F15-5929-4B75-A133-9EA436397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929"/>
            <a:ext cx="9144000" cy="4495641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3A9F71E6-821D-4483-90AA-0607890705B9}"/>
              </a:ext>
            </a:extLst>
          </p:cNvPr>
          <p:cNvSpPr/>
          <p:nvPr/>
        </p:nvSpPr>
        <p:spPr>
          <a:xfrm>
            <a:off x="2064123" y="840441"/>
            <a:ext cx="887506" cy="248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DDB443A-E15B-4DC5-AF98-167ACD10E670}"/>
              </a:ext>
            </a:extLst>
          </p:cNvPr>
          <p:cNvSpPr/>
          <p:nvPr/>
        </p:nvSpPr>
        <p:spPr>
          <a:xfrm>
            <a:off x="8166847" y="840441"/>
            <a:ext cx="887506" cy="248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A5037B7-099D-4D1B-A3C9-B24512EFBF73}"/>
              </a:ext>
            </a:extLst>
          </p:cNvPr>
          <p:cNvSpPr txBox="1"/>
          <p:nvPr/>
        </p:nvSpPr>
        <p:spPr>
          <a:xfrm>
            <a:off x="2454088" y="1144128"/>
            <a:ext cx="374500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在這個位置將檔名更改為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，之後點擊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commit…</a:t>
            </a:r>
            <a:endParaRPr kumimoji="0" lang="zh-TW" altLang="zh-TW" sz="1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53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70E3B1E-0FA4-494B-920B-23666DE0D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374"/>
            <a:ext cx="9144000" cy="4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0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2DD080-9828-48AC-97DE-DEC8108B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792"/>
            <a:ext cx="9144000" cy="448591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26DB5C6-FA8A-45FF-A4C8-9E36EA9EF67B}"/>
              </a:ext>
            </a:extLst>
          </p:cNvPr>
          <p:cNvSpPr/>
          <p:nvPr/>
        </p:nvSpPr>
        <p:spPr>
          <a:xfrm>
            <a:off x="6400801" y="982134"/>
            <a:ext cx="1049866" cy="257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85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7CC440-1D7F-4E25-8501-DC8AF690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969"/>
            <a:ext cx="9144000" cy="4495561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D461A037-281D-4BB9-BFB6-F3CD0A42365F}"/>
              </a:ext>
            </a:extLst>
          </p:cNvPr>
          <p:cNvSpPr/>
          <p:nvPr/>
        </p:nvSpPr>
        <p:spPr>
          <a:xfrm>
            <a:off x="5818294" y="3278293"/>
            <a:ext cx="1049866" cy="257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93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1C3A0D-9B51-4F62-8243-12055DEE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702"/>
            <a:ext cx="9144000" cy="4486096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D959416C-201C-45F9-8EDA-2E0CC7D1DAE5}"/>
              </a:ext>
            </a:extLst>
          </p:cNvPr>
          <p:cNvSpPr/>
          <p:nvPr/>
        </p:nvSpPr>
        <p:spPr>
          <a:xfrm>
            <a:off x="5676054" y="1422401"/>
            <a:ext cx="982133" cy="474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F30839-4F73-4D19-A158-EBBED26164F6}"/>
              </a:ext>
            </a:extLst>
          </p:cNvPr>
          <p:cNvSpPr txBox="1"/>
          <p:nvPr/>
        </p:nvSpPr>
        <p:spPr>
          <a:xfrm>
            <a:off x="4632960" y="1094305"/>
            <a:ext cx="35958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這個名子要好好取，網站開頭會是這個開頭</a:t>
            </a:r>
          </a:p>
        </p:txBody>
      </p:sp>
    </p:spTree>
    <p:extLst>
      <p:ext uri="{BB962C8B-B14F-4D97-AF65-F5344CB8AC3E}">
        <p14:creationId xmlns:p14="http://schemas.microsoft.com/office/powerpoint/2010/main" val="396436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ADBDB9B-5629-4F9B-9FA3-0344E114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781"/>
            <a:ext cx="9144000" cy="451193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C6FC3FB-9EE4-4215-B289-871D780D69EE}"/>
              </a:ext>
            </a:extLst>
          </p:cNvPr>
          <p:cNvSpPr/>
          <p:nvPr/>
        </p:nvSpPr>
        <p:spPr>
          <a:xfrm>
            <a:off x="0" y="1016001"/>
            <a:ext cx="982133" cy="474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F4239E5-79BB-4105-AF3C-24029BE485D1}"/>
              </a:ext>
            </a:extLst>
          </p:cNvPr>
          <p:cNvSpPr txBox="1"/>
          <p:nvPr/>
        </p:nvSpPr>
        <p:spPr>
          <a:xfrm>
            <a:off x="0" y="1581985"/>
            <a:ext cx="26725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創建新的儲存庫（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Repository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）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3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E651869-8148-4814-AF25-10D14A52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150"/>
            <a:ext cx="9144000" cy="45072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F7761FD9-33BD-4791-A57B-AA7044458CFE}"/>
              </a:ext>
            </a:extLst>
          </p:cNvPr>
          <p:cNvSpPr/>
          <p:nvPr/>
        </p:nvSpPr>
        <p:spPr>
          <a:xfrm>
            <a:off x="3779520" y="1334347"/>
            <a:ext cx="1097280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39BA7A-7F87-4C78-B734-CF562A25F86F}"/>
              </a:ext>
            </a:extLst>
          </p:cNvPr>
          <p:cNvSpPr txBox="1"/>
          <p:nvPr/>
        </p:nvSpPr>
        <p:spPr>
          <a:xfrm>
            <a:off x="4924213" y="1424298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網站命名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089661E-8E88-495A-AC78-6EBB6D82BB8C}"/>
              </a:ext>
            </a:extLst>
          </p:cNvPr>
          <p:cNvSpPr txBox="1"/>
          <p:nvPr/>
        </p:nvSpPr>
        <p:spPr>
          <a:xfrm>
            <a:off x="6275493" y="2701072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公開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49D6B21-2495-4E23-BA50-23A4C1FBC808}"/>
              </a:ext>
            </a:extLst>
          </p:cNvPr>
          <p:cNvSpPr/>
          <p:nvPr/>
        </p:nvSpPr>
        <p:spPr>
          <a:xfrm>
            <a:off x="5450082" y="3992881"/>
            <a:ext cx="1097280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75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16CB60-1879-4279-B386-16C6C747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574"/>
            <a:ext cx="9144000" cy="4526352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6258B40-1A6C-43BD-8550-635884B7E2DA}"/>
              </a:ext>
            </a:extLst>
          </p:cNvPr>
          <p:cNvSpPr/>
          <p:nvPr/>
        </p:nvSpPr>
        <p:spPr>
          <a:xfrm>
            <a:off x="2736427" y="2519680"/>
            <a:ext cx="961813" cy="223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709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904F1C-F9A5-4A05-9A46-35F5EB8A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980"/>
            <a:ext cx="9144000" cy="4533539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F92B13E-6C75-4B35-B83F-AB8C6EA5F563}"/>
              </a:ext>
            </a:extLst>
          </p:cNvPr>
          <p:cNvSpPr/>
          <p:nvPr/>
        </p:nvSpPr>
        <p:spPr>
          <a:xfrm>
            <a:off x="1822027" y="4436534"/>
            <a:ext cx="961813" cy="223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形 9" descr="返回 以實心填滿">
            <a:extLst>
              <a:ext uri="{FF2B5EF4-FFF2-40B4-BE49-F238E27FC236}">
                <a16:creationId xmlns:a16="http://schemas.microsoft.com/office/drawing/2014/main" id="{FC7F4EAC-5917-42B1-8AD0-28C5134DC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64980">
            <a:off x="1237774" y="1353541"/>
            <a:ext cx="914400" cy="60217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A0F4641-EF4C-4895-A3D1-8300E9703573}"/>
              </a:ext>
            </a:extLst>
          </p:cNvPr>
          <p:cNvSpPr txBox="1"/>
          <p:nvPr/>
        </p:nvSpPr>
        <p:spPr>
          <a:xfrm>
            <a:off x="54237" y="1132826"/>
            <a:ext cx="21788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把你的</a:t>
            </a:r>
            <a:r>
              <a:rPr lang="en-US" altLang="zh-TW" b="1" dirty="0">
                <a:solidFill>
                  <a:srgbClr val="FF0000"/>
                </a:solidFill>
              </a:rPr>
              <a:t>html</a:t>
            </a:r>
            <a:r>
              <a:rPr lang="zh-TW" altLang="en-US" b="1" dirty="0">
                <a:solidFill>
                  <a:srgbClr val="FF0000"/>
                </a:solidFill>
              </a:rPr>
              <a:t>跟圖檔丟進來</a:t>
            </a:r>
          </a:p>
        </p:txBody>
      </p:sp>
    </p:spTree>
    <p:extLst>
      <p:ext uri="{BB962C8B-B14F-4D97-AF65-F5344CB8AC3E}">
        <p14:creationId xmlns:p14="http://schemas.microsoft.com/office/powerpoint/2010/main" val="1246775124"/>
      </p:ext>
    </p:extLst>
  </p:cSld>
  <p:clrMapOvr>
    <a:masterClrMapping/>
  </p:clrMapOvr>
</p:sld>
</file>

<file path=ppt/theme/theme1.xml><?xml version="1.0" encoding="utf-8"?>
<a:theme xmlns:a="http://schemas.openxmlformats.org/drawingml/2006/main" name="摄图网699pic">
  <a:themeElements>
    <a:clrScheme name="自定义 1116">
      <a:dk1>
        <a:srgbClr val="000000"/>
      </a:dk1>
      <a:lt1>
        <a:srgbClr val="FFFFFF"/>
      </a:lt1>
      <a:dk2>
        <a:srgbClr val="5A6378"/>
      </a:dk2>
      <a:lt2>
        <a:srgbClr val="7F7F7F"/>
      </a:lt2>
      <a:accent1>
        <a:srgbClr val="62AE98"/>
      </a:accent1>
      <a:accent2>
        <a:srgbClr val="CF636B"/>
      </a:accent2>
      <a:accent3>
        <a:srgbClr val="62AE98"/>
      </a:accent3>
      <a:accent4>
        <a:srgbClr val="CF636B"/>
      </a:accent4>
      <a:accent5>
        <a:srgbClr val="62AE98"/>
      </a:accent5>
      <a:accent6>
        <a:srgbClr val="CF636B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403</Words>
  <Application>Microsoft Office PowerPoint</Application>
  <PresentationFormat>如螢幕大小 (16:9)</PresentationFormat>
  <Paragraphs>44</Paragraphs>
  <Slides>28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Roboto</vt:lpstr>
      <vt:lpstr>Arial</vt:lpstr>
      <vt:lpstr>Noto Sans TC</vt:lpstr>
      <vt:lpstr>Arial Unicode MS</vt:lpstr>
      <vt:lpstr>摄图网699pic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71</cp:revision>
  <dcterms:modified xsi:type="dcterms:W3CDTF">2026-01-06T06:20:57Z</dcterms:modified>
</cp:coreProperties>
</file>